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104" r:id="rId1"/>
  </p:sldMasterIdLst>
  <p:notesMasterIdLst>
    <p:notesMasterId r:id="rId49"/>
  </p:notesMasterIdLst>
  <p:sldIdLst>
    <p:sldId id="257" r:id="rId2"/>
    <p:sldId id="284" r:id="rId3"/>
    <p:sldId id="281" r:id="rId4"/>
    <p:sldId id="270" r:id="rId5"/>
    <p:sldId id="294" r:id="rId6"/>
    <p:sldId id="267" r:id="rId7"/>
    <p:sldId id="298" r:id="rId8"/>
    <p:sldId id="299" r:id="rId9"/>
    <p:sldId id="300" r:id="rId10"/>
    <p:sldId id="301" r:id="rId11"/>
    <p:sldId id="309" r:id="rId12"/>
    <p:sldId id="259" r:id="rId13"/>
    <p:sldId id="258" r:id="rId14"/>
    <p:sldId id="280" r:id="rId15"/>
    <p:sldId id="282" r:id="rId16"/>
    <p:sldId id="276" r:id="rId17"/>
    <p:sldId id="287" r:id="rId18"/>
    <p:sldId id="285" r:id="rId19"/>
    <p:sldId id="289" r:id="rId20"/>
    <p:sldId id="277" r:id="rId21"/>
    <p:sldId id="293" r:id="rId22"/>
    <p:sldId id="292" r:id="rId23"/>
    <p:sldId id="290" r:id="rId24"/>
    <p:sldId id="278" r:id="rId25"/>
    <p:sldId id="279" r:id="rId26"/>
    <p:sldId id="283" r:id="rId27"/>
    <p:sldId id="295" r:id="rId28"/>
    <p:sldId id="264" r:id="rId29"/>
    <p:sldId id="261" r:id="rId30"/>
    <p:sldId id="268" r:id="rId31"/>
    <p:sldId id="286" r:id="rId32"/>
    <p:sldId id="288" r:id="rId33"/>
    <p:sldId id="291" r:id="rId34"/>
    <p:sldId id="269" r:id="rId35"/>
    <p:sldId id="272" r:id="rId36"/>
    <p:sldId id="302" r:id="rId37"/>
    <p:sldId id="303" r:id="rId38"/>
    <p:sldId id="304" r:id="rId39"/>
    <p:sldId id="306" r:id="rId40"/>
    <p:sldId id="305" r:id="rId41"/>
    <p:sldId id="307" r:id="rId42"/>
    <p:sldId id="273" r:id="rId43"/>
    <p:sldId id="274" r:id="rId44"/>
    <p:sldId id="275" r:id="rId45"/>
    <p:sldId id="296" r:id="rId46"/>
    <p:sldId id="297" r:id="rId47"/>
    <p:sldId id="308" r:id="rId48"/>
  </p:sldIdLst>
  <p:sldSz cx="6858000" cy="9144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45C04"/>
    <a:srgbClr val="000099"/>
    <a:srgbClr val="FF0000"/>
    <a:srgbClr val="001C74"/>
    <a:srgbClr val="003399"/>
    <a:srgbClr val="9900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5146" autoAdjust="0"/>
  </p:normalViewPr>
  <p:slideViewPr>
    <p:cSldViewPr>
      <p:cViewPr>
        <p:scale>
          <a:sx n="79" d="100"/>
          <a:sy n="79" d="100"/>
        </p:scale>
        <p:origin x="-19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FEA908D-EE08-40AB-A40D-A62435D34B42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C917081-08D9-4537-A292-B4FEDBCE6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B45DF-6AB6-4370-80AF-D8773B6F28F6}" type="datetimeFigureOut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BD2AA-D8DC-41E1-9D3B-549B0A677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1750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8C2E5-DCE0-468E-AD34-5DF3BCA035D2}" type="datetimeFigureOut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18815-F74F-4FAD-B2A8-AD84C3D7A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834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E4094C-D64A-4092-AF9C-61042151B9F9}" type="datetimeFigureOut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423AE-21D5-4312-B4C2-037FAE3AE3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586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3A68D-6333-4C5E-86A5-0D27C2E74626}" type="datetimeFigureOut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C5C1B-BB08-4EFF-ABDC-4ECF65E686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194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0A2E6-30AE-4C97-ABBE-FE9D7794D69E}" type="datetimeFigureOut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53B00-DC5E-444F-8532-7AE0A8B1B8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648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C0D48-211C-4FA1-8DBC-5EEDA756D6DE}" type="datetimeFigureOut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497CC-BA0C-4CF5-8D37-5B05D60CC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198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496AA-CB4A-483D-93AD-AD12C069B8D3}" type="datetimeFigureOut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11634-3AA6-4B81-A347-CC2A4EA612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605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253F7-D68D-4CC9-BCAF-77845849E8C6}" type="datetimeFigureOut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55A1E-D991-451B-8CDC-925B840BFD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2240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EDE335-7297-4348-AF91-48138C186511}" type="datetimeFigureOut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266-839E-407E-8417-5437ADBE80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68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21749-9DEE-4263-A89D-E3872561BCA5}" type="datetimeFigureOut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85578-3303-4F07-9AE7-5061C529F4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595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877E5-4140-44C7-8426-AA6C797212BF}" type="datetimeFigureOut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28F14-ED8F-4959-86D5-1D3CBF64A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7338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 smtClean="0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518829-53DF-4DFF-A4A8-6B9004AC00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823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maam.ru/users/7154208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gif"/><Relationship Id="rId4" Type="http://schemas.openxmlformats.org/officeDocument/2006/relationships/image" Target="../media/image9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404664" y="683568"/>
            <a:ext cx="583264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ПОРТФОЛИО</a:t>
            </a:r>
          </a:p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ВОСПИТАТЕЛЯ</a:t>
            </a:r>
          </a:p>
        </p:txBody>
      </p:sp>
      <p:pic>
        <p:nvPicPr>
          <p:cNvPr id="7" name="Рисунок 6" descr="Я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365379">
            <a:off x="3021449" y="3269209"/>
            <a:ext cx="2593737" cy="3660899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941701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913447">
            <a:off x="592630" y="5917568"/>
            <a:ext cx="2088232" cy="137823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092">
            <a:off x="881801" y="3371635"/>
            <a:ext cx="1761744" cy="210616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73813" y="7524328"/>
            <a:ext cx="51103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МК ДОУ «ЯСЛИ-САД» №27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 ЯЛТА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2135" y="1691680"/>
            <a:ext cx="519372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КУРАЛЕВОЙ АЛЁНЫ ЮРЬЕВНЫ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1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52736" y="2411760"/>
            <a:ext cx="4696522" cy="325143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.12.20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42984" y="1071538"/>
            <a:ext cx="4500570" cy="3165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5.12ю201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42984" y="4643438"/>
            <a:ext cx="4543457" cy="3245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52736" y="2699792"/>
            <a:ext cx="4968552" cy="1815882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1C74"/>
                </a:solidFill>
                <a:latin typeface="Monotype Corsiva" pitchFamily="66" charset="0"/>
              </a:rPr>
              <a:t>« Педагог – он вечно созидатель.</a:t>
            </a:r>
          </a:p>
          <a:p>
            <a:pPr algn="ctr"/>
            <a:r>
              <a:rPr lang="ru-RU" sz="2800" b="1" i="1" dirty="0" smtClean="0">
                <a:solidFill>
                  <a:srgbClr val="001C74"/>
                </a:solidFill>
                <a:latin typeface="Monotype Corsiva" pitchFamily="66" charset="0"/>
              </a:rPr>
              <a:t>Он  жизни учит и любви к труду.</a:t>
            </a:r>
          </a:p>
          <a:p>
            <a:pPr algn="ctr"/>
            <a:r>
              <a:rPr lang="ru-RU" sz="2800" b="1" i="1" dirty="0" smtClean="0">
                <a:solidFill>
                  <a:srgbClr val="001C74"/>
                </a:solidFill>
                <a:latin typeface="Monotype Corsiva" pitchFamily="66" charset="0"/>
              </a:rPr>
              <a:t>Я педагог, наставник, воспитатель.</a:t>
            </a:r>
          </a:p>
          <a:p>
            <a:pPr algn="ctr"/>
            <a:r>
              <a:rPr lang="ru-RU" sz="2800" b="1" i="1" dirty="0" smtClean="0">
                <a:solidFill>
                  <a:srgbClr val="001C74"/>
                </a:solidFill>
                <a:latin typeface="Monotype Corsiva" pitchFamily="66" charset="0"/>
              </a:rPr>
              <a:t>За что благодарю свою судьбу».</a:t>
            </a:r>
            <a:endParaRPr lang="ru-RU" sz="2800" b="1" i="1" dirty="0">
              <a:solidFill>
                <a:srgbClr val="001C74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813" y="827584"/>
            <a:ext cx="511037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МОЁ ПЕДАГОГИЧЕСКОЕ КРЕДО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" name="Рисунок 13" descr="144035445089569478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45024" y="4572000"/>
            <a:ext cx="2520280" cy="265982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14403540736166180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76872" y="6444208"/>
            <a:ext cx="3024336" cy="181460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1440354699809689785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80728" y="4572000"/>
            <a:ext cx="2592288" cy="251104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124744" y="2383708"/>
            <a:ext cx="468052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земле каждый день рождается множество людей, но лишь единицы становятся знаменитыми. Возможно, мне не суждено совершить подвиг, стать всемирно известной, сделать великое открытие или полететь в космос, но мне это и не важно. Мне важно, что люди доверили мне самое дорогое, что у них есть – своих детей, которые вырастут и непременно внесут свой посильный вклад во благо нашей Земли, а кто-то из них, может быть, станет знаменитым и даже совершит подвиг. А я буду знать, что в этом есть и моя заслуга, так как я вложила в каждого своего воспитанника свой труд, частичку своей души и сердца.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3813" y="899592"/>
            <a:ext cx="50034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Моё педагогическое эссе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10" name="Рисунок 9" descr="15RJcnAC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409360">
            <a:off x="1328384" y="7044063"/>
            <a:ext cx="1239828" cy="912232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81526543_0_80538_bd1ed273_L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228601">
            <a:off x="4632050" y="6699724"/>
            <a:ext cx="943911" cy="169665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338737">
            <a:off x="4943123" y="1594443"/>
            <a:ext cx="808864" cy="928487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81526543_0_80538_bd1ed273_L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9961578">
            <a:off x="993154" y="1486438"/>
            <a:ext cx="640666" cy="115157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052736" y="2078520"/>
            <a:ext cx="482453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8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- не быть назойливой: у каждого свой мир интересов и увлечений;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- детям больше самостоятельности и права выбора;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- не развлекательность, а значимость и увлечение, как основа эмоционального тона деятельности;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- «скрытая»  дифференциация воспитанников по учебным возможностям, интересам, особенностям и склонностям;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Franklin Gothic Medium Cond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8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- уметь вставать на позицию ребенка, видеть в нем личность, индивидуальность;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Franklin Gothic Medium Cond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8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- помогать ребенку быть социально значимым и успешным;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Franklin Gothic Medium Cond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8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- предоставляешь требования к воспитанникам, проверь, соответствуешь ли им сам;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Franklin Gothic Medium Cond" pitchFamily="34" charset="0"/>
                <a:ea typeface="Times New Roman" pitchFamily="18" charset="0"/>
              </a:rPr>
              <a:t>- все новое – это интересно!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Franklin Gothic Medium Cond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8721" y="539552"/>
            <a:ext cx="5040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Мои принципы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работы: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963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08719" y="1475655"/>
          <a:ext cx="5040561" cy="6892308"/>
        </p:xfrm>
        <a:graphic>
          <a:graphicData uri="http://schemas.openxmlformats.org/drawingml/2006/table">
            <a:tbl>
              <a:tblPr/>
              <a:tblGrid>
                <a:gridCol w="1731080"/>
                <a:gridCol w="3309481"/>
              </a:tblGrid>
              <a:tr h="360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Технологии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Уровень  использования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Игровая технология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Franklin Gothic Medium Cond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Непосредственная образовательная деятельность, утренняя гимнастика, развлечения, труд, прогулка, повседневная бытовая деятельность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Здоровье-сберегаю-щие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 технологии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Franklin Gothic Medium Cond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Дыхательная и офтальмологическая гимнастики,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ароматерапия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, игровой и точечный массаж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динамические паузы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0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Технология игровой обучающей ситуации 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Franklin Gothic Medium Cond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Предполагает наличие сюжета по ходу которого дети решают проблемные задачи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Технология проектного обучения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Использование метода проектов – недельное тематическое планирование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Технология проблемного обучения 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Franklin Gothic Medium Cond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Создание проблемных ситуаций в результате чего ребенок получает знания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Арт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 – технология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Совокупность методов, приемов и средств различных видов искусств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1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ИКТ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Franklin Gothic Medium Cond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Использование ТСО и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мультимедийных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презентаций в образовательной деятельности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80728" y="683568"/>
            <a:ext cx="46085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ПРОФЕССИОНАЛЬНАЯ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ДЕЯТЕЛЬНОСТЬ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3447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6712" y="755576"/>
            <a:ext cx="51125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  <a:cs typeface="Times New Roman" panose="02020603050405020304" pitchFamily="18" charset="0"/>
              </a:rPr>
              <a:t>ПЕРСОНАЛЬНЫЙ САЙТ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sertifikat_site-685655 (1)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40768" y="2267744"/>
            <a:ext cx="4272606" cy="590465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1052736" y="147565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Franklin Gothic Demi" pitchFamily="34" charset="0"/>
              </a:rPr>
              <a:t>                Web – </a:t>
            </a:r>
            <a:r>
              <a:rPr lang="ru-RU" b="1" dirty="0" smtClean="0">
                <a:latin typeface="Franklin Gothic Demi" pitchFamily="34" charset="0"/>
              </a:rPr>
              <a:t>адрес сайта: </a:t>
            </a:r>
            <a:r>
              <a:rPr lang="en-US" b="1" dirty="0" smtClean="0">
                <a:latin typeface="Franklin Gothic Demi" pitchFamily="34" charset="0"/>
              </a:rPr>
              <a:t>         http</a:t>
            </a:r>
            <a:r>
              <a:rPr lang="ru-RU" b="1" dirty="0" smtClean="0">
                <a:latin typeface="Franklin Gothic Demi" pitchFamily="34" charset="0"/>
              </a:rPr>
              <a:t>:</a:t>
            </a:r>
            <a:r>
              <a:rPr lang="en-US" b="1" dirty="0" smtClean="0">
                <a:latin typeface="Franklin Gothic Demi" pitchFamily="34" charset="0"/>
              </a:rPr>
              <a:t>//nsportal.ru/</a:t>
            </a:r>
            <a:r>
              <a:rPr lang="en-US" b="1" dirty="0" err="1" smtClean="0">
                <a:latin typeface="Franklin Gothic Demi" pitchFamily="34" charset="0"/>
              </a:rPr>
              <a:t>alyona-kuraleva</a:t>
            </a:r>
            <a:endParaRPr lang="ru-RU" b="1" dirty="0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588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0728" y="899592"/>
            <a:ext cx="475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anose="02020603050405020304" pitchFamily="18" charset="0"/>
              </a:rPr>
              <a:t>ПЕРСОНАЛЬНЫЙ САЙТ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anose="02020603050405020304" pitchFamily="18" charset="0"/>
              </a:rPr>
              <a:t>И  СТРАНИЦА  НА САЙТЕ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8720" y="1835696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Franklin Gothic Medium" pitchFamily="34" charset="0"/>
              </a:rPr>
              <a:t>Страница  -  </a:t>
            </a:r>
            <a:r>
              <a:rPr lang="en-US" sz="2000" b="1" dirty="0" smtClean="0">
                <a:latin typeface="Franklin Gothic Medium" pitchFamily="34" charset="0"/>
                <a:hlinkClick r:id="rId2"/>
              </a:rPr>
              <a:t>http</a:t>
            </a:r>
            <a:r>
              <a:rPr lang="ru-RU" sz="2000" b="1" dirty="0" smtClean="0">
                <a:latin typeface="Franklin Gothic Medium" pitchFamily="34" charset="0"/>
                <a:hlinkClick r:id="rId2"/>
              </a:rPr>
              <a:t>:</a:t>
            </a:r>
            <a:r>
              <a:rPr lang="en-US" sz="2000" b="1" dirty="0" smtClean="0">
                <a:latin typeface="Franklin Gothic Medium" pitchFamily="34" charset="0"/>
                <a:hlinkClick r:id="rId2"/>
              </a:rPr>
              <a:t>//www.maam.ru/users/7154208</a:t>
            </a:r>
            <a:endParaRPr lang="en-US" sz="2000" b="1" dirty="0" smtClean="0">
              <a:latin typeface="Franklin Gothic Medium" pitchFamily="34" charset="0"/>
            </a:endParaRPr>
          </a:p>
          <a:p>
            <a:r>
              <a:rPr lang="ru-RU" sz="2000" b="1" dirty="0" smtClean="0">
                <a:latin typeface="Franklin Gothic Medium" pitchFamily="34" charset="0"/>
              </a:rPr>
              <a:t>Сайт – 10819.</a:t>
            </a:r>
            <a:r>
              <a:rPr lang="en-US" sz="2000" b="1" dirty="0" smtClean="0">
                <a:latin typeface="Franklin Gothic Medium" pitchFamily="34" charset="0"/>
              </a:rPr>
              <a:t>maam.ru</a:t>
            </a:r>
            <a:endParaRPr lang="ru-RU" sz="2000" b="1" dirty="0">
              <a:latin typeface="Franklin Gothic Medium" pitchFamily="34" charset="0"/>
            </a:endParaRPr>
          </a:p>
        </p:txBody>
      </p:sp>
      <p:pic>
        <p:nvPicPr>
          <p:cNvPr id="5" name="Рисунок 4" descr="499369-015-024-sert (1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44824" y="3059832"/>
            <a:ext cx="3258006" cy="4464496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331" y="395536"/>
            <a:ext cx="495991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МОИ   ПУБЛИКАЦИИ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3" name="Рисунок 2" descr="сертификат о публикации декабрь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08720" y="1835696"/>
            <a:ext cx="2880320" cy="405682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свидетельство ноябрь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0968" y="4427984"/>
            <a:ext cx="2787430" cy="392599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agodarnost-685655-au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96752" y="1331640"/>
            <a:ext cx="4421453" cy="622818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3813" y="683568"/>
            <a:ext cx="511037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Здравствуйте, это Я!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4744" y="2267744"/>
            <a:ext cx="1944216" cy="2592288"/>
          </a:xfrm>
          <a:prstGeom prst="round2Diag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Прямоугольник 5"/>
          <p:cNvSpPr/>
          <p:nvPr/>
        </p:nvSpPr>
        <p:spPr>
          <a:xfrm>
            <a:off x="3212976" y="2267744"/>
            <a:ext cx="230425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ДАТА РОЖДЕНИЯ -  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7032" y="26277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26.04.1981г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12976" y="2987824"/>
            <a:ext cx="19442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СТАЖ РАБОТЫ - 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9040" y="334786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12  ЛЕТ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12976" y="3707905"/>
            <a:ext cx="25922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ПЕРВАЯ КВАЛИФИКАЦИОННАЯ КАТЕГОРИЯ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2736" y="6084168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   Ты маленький ребенок, я – большой. Вот вам моя представьте педагогика. 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    Тебе со мной, а мне с тобою хорошо – у педагогики моей простая логика.</a:t>
            </a:r>
            <a:endParaRPr lang="ru-RU" sz="2400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64904" y="4464725"/>
            <a:ext cx="30963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anklin Gothic Medium" pitchFamily="34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itchFamily="34" charset="0"/>
              </a:rPr>
              <a:t>МЕСТО РАБОТЫ  -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ranklin Gothic Medium" pitchFamily="34" charset="0"/>
              </a:rPr>
              <a:t>МК ДОУ «ЯСЛИ-САД№27»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itchFamily="34" charset="0"/>
              </a:rPr>
              <a:t>ГРУППА «СКАЗКА»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anklin Gothic Medium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27729" y="5292079"/>
            <a:ext cx="46025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Жизненное кредо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32677" y="827584"/>
            <a:ext cx="359265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УЧАСТИЕ  В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КОНКУРСАХ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8" name="Рисунок 7" descr="КУРАЛЕВА диплом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64904" y="2483768"/>
            <a:ext cx="3168352" cy="4193653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980728" y="738031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ИМЕННО ЭТО ФОТО ЗАНЯЛО 3 МЕСТО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  НА     ФОТОКОНКУРСЕ 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«МОЙ ЛЮБИМЫЙ ПРАЗДНИК»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                  НОЯБРЬ   2015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ДЕВОЧКИ ДЛЯ ПОРТФОЛИО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08720" y="4788024"/>
            <a:ext cx="2500781" cy="2564904"/>
          </a:xfrm>
          <a:prstGeom prst="rect">
            <a:avLst/>
          </a:prstGeom>
          <a:ln>
            <a:noFill/>
          </a:ln>
          <a:effectLst>
            <a:glow rad="228600">
              <a:srgbClr val="FF0000">
                <a:alpha val="40000"/>
              </a:srgb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538807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744" y="1043608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Franklin Gothic Medium" pitchFamily="34" charset="0"/>
              </a:rPr>
              <a:t>В  2011 – 2012гг – УЧАСТВОВАЛА      В КОНКУРСЕ </a:t>
            </a:r>
            <a:r>
              <a:rPr lang="ru-RU" sz="2400" b="1" dirty="0" smtClean="0">
                <a:solidFill>
                  <a:srgbClr val="FF0000"/>
                </a:solidFill>
                <a:latin typeface="Franklin Gothic Medium" pitchFamily="34" charset="0"/>
              </a:rPr>
              <a:t>«УЧИТЕЛЬ ГОДА» </a:t>
            </a:r>
            <a:r>
              <a:rPr lang="ru-RU" sz="2400" dirty="0" smtClean="0">
                <a:solidFill>
                  <a:srgbClr val="000099"/>
                </a:solidFill>
                <a:latin typeface="Franklin Gothic Medium" pitchFamily="34" charset="0"/>
              </a:rPr>
              <a:t> В     НОМИНАЦИИ  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Franklin Gothic Medium" pitchFamily="34" charset="0"/>
              </a:rPr>
              <a:t>          </a:t>
            </a:r>
            <a:r>
              <a:rPr lang="ru-RU" sz="2400" b="1" dirty="0" smtClean="0">
                <a:solidFill>
                  <a:srgbClr val="FF0000"/>
                </a:solidFill>
                <a:latin typeface="Franklin Gothic Medium" pitchFamily="34" charset="0"/>
              </a:rPr>
              <a:t>«ВОСПИТАЬЕЛЬ ГОДА»</a:t>
            </a:r>
            <a:endParaRPr lang="ru-RU" sz="2400" b="1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pic>
        <p:nvPicPr>
          <p:cNvPr id="3" name="Рисунок 2" descr="воспитатель год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4744" y="3347864"/>
            <a:ext cx="4536504" cy="3093319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0" name="Picture 2" descr="http://srv3-4.playcast.ru/uploads/2015/04/24/1331213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52736" y="5940152"/>
            <a:ext cx="4922912" cy="2461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50620_15174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08720" y="2627784"/>
            <a:ext cx="3240360" cy="4212468"/>
          </a:xfrm>
          <a:prstGeom prst="ellipse">
            <a:avLst/>
          </a:prstGeom>
          <a:ln w="76200">
            <a:solidFill>
              <a:srgbClr val="FFFF00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908720" y="827584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Franklin Gothic Medium" pitchFamily="34" charset="0"/>
              </a:rPr>
              <a:t>В 2015г ГРУППА «СКАЗКА» ПРИНИМАЛА АКТИВНОЕ  УЧАСТИЕ  В ПРОЕКТЕ </a:t>
            </a:r>
            <a:r>
              <a:rPr lang="ru-RU" b="1" dirty="0" smtClean="0">
                <a:solidFill>
                  <a:srgbClr val="FF0000"/>
                </a:solidFill>
                <a:latin typeface="Franklin Gothic Medium" pitchFamily="34" charset="0"/>
              </a:rPr>
              <a:t>«БЛАГОУСТРОЙСТВО  УЧАСТКОВ В ДОУ»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Franklin Gothic Medium" pitchFamily="34" charset="0"/>
              </a:rPr>
              <a:t>РОДИТЕЛИ ВОСПИТАННИКОВ ПРОЯВИЛИ  НЕОБЫКНОВЕННЫЙ ТАЛАНТ И ВЫДЕРЖКУ, УЧАСТВУЯ</a:t>
            </a:r>
            <a:r>
              <a:rPr lang="ru-RU" b="1" dirty="0" smtClean="0">
                <a:solidFill>
                  <a:srgbClr val="FF0000"/>
                </a:solidFill>
                <a:latin typeface="Franklin Gothic Medium" pitchFamily="34" charset="0"/>
              </a:rPr>
              <a:t>  </a:t>
            </a:r>
            <a:r>
              <a:rPr lang="ru-RU" b="1" dirty="0" smtClean="0">
                <a:solidFill>
                  <a:srgbClr val="000099"/>
                </a:solidFill>
                <a:latin typeface="Franklin Gothic Medium" pitchFamily="34" charset="0"/>
              </a:rPr>
              <a:t>В ПРОЕКТЕ</a:t>
            </a:r>
            <a:endParaRPr lang="ru-RU" b="1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pic>
        <p:nvPicPr>
          <p:cNvPr id="4" name="Рисунок 3" descr="IMG_20150620_1516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2936" y="4139952"/>
            <a:ext cx="3150350" cy="4200467"/>
          </a:xfrm>
          <a:prstGeom prst="ellipse">
            <a:avLst/>
          </a:prstGeom>
          <a:ln w="76200">
            <a:solidFill>
              <a:srgbClr val="FFFF00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52736" y="971600"/>
            <a:ext cx="4690724" cy="3319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0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60848" y="3995936"/>
            <a:ext cx="3031824" cy="4283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3961" y="395536"/>
            <a:ext cx="50533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МОИ    ДОСТИЖЕНИЯ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7" name="Рисунок 6" descr="img0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80728" y="1691680"/>
            <a:ext cx="2808312" cy="396814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mg03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12976" y="4644008"/>
            <a:ext cx="2599016" cy="367240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3933056" y="1979712"/>
            <a:ext cx="22322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Franklin Gothic Medium Cond" pitchFamily="34" charset="0"/>
              </a:rPr>
              <a:t>УПРАВЛЕНИЕ ОБРАЗОВАНИЯ АДМИНИСТРАЦИИ ГОРОДА ЯЛТЫ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Franklin Gothic Medium Cond" pitchFamily="34" charset="0"/>
              </a:rPr>
              <a:t>ПРИКАЗ ОТ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Franklin Gothic Medium Cond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Franklin Gothic Medium Cond" pitchFamily="34" charset="0"/>
              </a:rPr>
              <a:t>18.02.2015</a:t>
            </a:r>
            <a:endParaRPr lang="ru-RU" b="1" dirty="0">
              <a:solidFill>
                <a:srgbClr val="7030A0"/>
              </a:solidFill>
              <a:latin typeface="Franklin Gothic Medium Con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720" y="6012160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Franklin Gothic Medium Cond" pitchFamily="34" charset="0"/>
              </a:rPr>
              <a:t>УПРАВЛЕНИЕ ОБРАЗОВАНИЯ АДМИНИСТРАЦИИ ГОРОДА ЯЛТЫ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Franklin Gothic Medium Cond" pitchFamily="34" charset="0"/>
              </a:rPr>
              <a:t>        </a:t>
            </a:r>
            <a:r>
              <a:rPr lang="ru-RU" b="1" dirty="0" smtClean="0">
                <a:solidFill>
                  <a:srgbClr val="7030A0"/>
                </a:solidFill>
                <a:latin typeface="Franklin Gothic Medium Cond" pitchFamily="34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Franklin Gothic Medium Cond" pitchFamily="34" charset="0"/>
              </a:rPr>
              <a:t>2014</a:t>
            </a:r>
            <a:r>
              <a:rPr lang="ru-RU" b="1" dirty="0" smtClean="0">
                <a:solidFill>
                  <a:srgbClr val="7030A0"/>
                </a:solidFill>
                <a:latin typeface="Franklin Gothic Medium Cond" pitchFamily="34" charset="0"/>
              </a:rPr>
              <a:t> г</a:t>
            </a:r>
            <a:endParaRPr lang="ru-RU" b="1" dirty="0">
              <a:solidFill>
                <a:srgbClr val="7030A0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779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80728" y="899592"/>
            <a:ext cx="2376264" cy="33576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0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01008" y="971600"/>
            <a:ext cx="2299565" cy="324928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mg03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08721" y="4355976"/>
            <a:ext cx="2664296" cy="376465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645024" y="4860032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Franklin Gothic Medium Cond" pitchFamily="34" charset="0"/>
              </a:rPr>
              <a:t>МИНИСТЕРСТВО ОБРАЗОВАНИЯ И НАУКИ, МОЛОДЁЖИ И СПОРТА АВТОНОМНОЙ РЕСПУБЛИКИ КРЫМ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Franklin Gothic Medium Cond" pitchFamily="34" charset="0"/>
              </a:rPr>
              <a:t>ПРИКАЗ ОТ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Franklin Gothic Medium Cond" pitchFamily="34" charset="0"/>
              </a:rPr>
              <a:t>24.09.2012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Franklin Gothic Medium Cond" pitchFamily="34" charset="0"/>
              </a:rPr>
              <a:t>     г. СИМФЕРОПОЛЬ</a:t>
            </a:r>
            <a:endParaRPr lang="ru-RU" b="1" dirty="0">
              <a:solidFill>
                <a:srgbClr val="7030A0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382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3813" y="899592"/>
            <a:ext cx="51103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ДОСТИЖЕНИЕ МОИХ ВОСПИТАННИКОВ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720" y="197971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Franklin Gothic Medium" pitchFamily="34" charset="0"/>
              </a:rPr>
              <a:t>2012 г  СТАРШАЯ  ГРУППА  «СКАЗКА»  ПРИНИМАЛА УЧАСТИЕ В ОБЩЕГОРОДСКОМ КОНКУРСЕ «ГАРМОНИЯ ДВИЖЕНИЙ»</a:t>
            </a:r>
            <a:endParaRPr lang="ru-RU" b="1" dirty="0">
              <a:solidFill>
                <a:srgbClr val="000099"/>
              </a:solidFill>
              <a:latin typeface="Franklin Gothic Medium" pitchFamily="34" charset="0"/>
            </a:endParaRPr>
          </a:p>
        </p:txBody>
      </p:sp>
      <p:pic>
        <p:nvPicPr>
          <p:cNvPr id="4" name="Рисунок 3" descr="дети с дипломом гармония 20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52736" y="3419872"/>
            <a:ext cx="4752528" cy="3564396"/>
          </a:xfrm>
          <a:prstGeom prst="round2Diag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2530" name="Picture 2" descr="http://www.playcast.ru/uploads/2015/02/25/1232274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1189384">
            <a:off x="3878198" y="6768830"/>
            <a:ext cx="2017574" cy="1692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0773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3813" y="899592"/>
            <a:ext cx="5110373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 рамках  конкурса  «Созвездие талантов»  в  МК ДОУ «Ясли-сад №27» , который проходил в октябре  2015г в номинации «Юный художник»  участвовала  Чарикова Анастасия, 4года  , воспитанница группы «СКАЗКА»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3" name="Рисунок 2" descr="img02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85860" y="4357686"/>
            <a:ext cx="4357718" cy="3000396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3813" y="971600"/>
            <a:ext cx="511037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itchFamily="34" charset="0"/>
              </a:rPr>
              <a:t>В  ОКТЯБРЕ  2015  В РАМКАХ  МК ДОУ «ЯСЛИ-САД №27» ПОХОДИЛИ КОНКУРСЫ «ГАРМОНИЯ ДВИЖЕНИЙ» И «СОЗВЕЗДИЕ ТАЛАНТОВ»   , В КОТОРОМ ВОСПИТАННИКИ СРЕДНЕЙ ГРУППЫ «СКАЗКА» ПРИНИМАЛИ АКТИВНОЕ УЧАСТИЕ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Franklin Gothic Medium" pitchFamily="34" charset="0"/>
            </a:endParaRPr>
          </a:p>
        </p:txBody>
      </p:sp>
      <p:pic>
        <p:nvPicPr>
          <p:cNvPr id="10" name="Рисунок 9" descr="DSCF49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72816" y="5940152"/>
            <a:ext cx="3240360" cy="2430270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DSCF49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16832" y="4139952"/>
            <a:ext cx="3024336" cy="2268252"/>
          </a:xfrm>
          <a:prstGeom prst="ellipse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6" name="Рисунок 5" descr="DSCF491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08720" y="2699792"/>
            <a:ext cx="2708920" cy="203169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DSCF491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356992" y="2699792"/>
            <a:ext cx="2688299" cy="2016224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52736" y="3851920"/>
            <a:ext cx="576064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itchFamily="34" charset="0"/>
              </a:rPr>
              <a:t>ТАНЕЦ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57192" y="4110334"/>
            <a:ext cx="50405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itchFamily="34" charset="0"/>
              </a:rPr>
              <a:t>   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itchFamily="34" charset="0"/>
              </a:rPr>
              <a:t>ФИТБОЛАХ</a:t>
            </a:r>
            <a:endParaRPr lang="ru-RU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3813" y="5724128"/>
            <a:ext cx="51103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Заголовок 1"/>
          <p:cNvSpPr>
            <a:spLocks noGrp="1"/>
          </p:cNvSpPr>
          <p:nvPr>
            <p:ph type="title"/>
          </p:nvPr>
        </p:nvSpPr>
        <p:spPr>
          <a:xfrm>
            <a:off x="350658" y="251520"/>
            <a:ext cx="6172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400" dirty="0" smtClean="0">
                <a:solidFill>
                  <a:srgbClr val="99000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0" name="Прямоугольник 4"/>
          <p:cNvSpPr>
            <a:spLocks noChangeArrowheads="1"/>
          </p:cNvSpPr>
          <p:nvPr/>
        </p:nvSpPr>
        <p:spPr bwMode="auto">
          <a:xfrm>
            <a:off x="964406" y="952501"/>
            <a:ext cx="4929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3813" y="1547664"/>
            <a:ext cx="51103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ТАНЕЦ  «КУКЛЫ»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2736" y="89959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Franklin Gothic Medium" pitchFamily="34" charset="0"/>
              </a:rPr>
              <a:t>ВСЕХ  ПРОСТО ОЧАРОВАЛИ МАЛЕНЬКИЕ КУКЛЫ ИЗ СРЕДНЕЙ ГРУППЫ «СКАЗКА» </a:t>
            </a:r>
            <a:endParaRPr lang="ru-RU" b="1" dirty="0">
              <a:solidFill>
                <a:srgbClr val="7030A0"/>
              </a:solidFill>
              <a:latin typeface="Franklin Gothic Medium" pitchFamily="34" charset="0"/>
            </a:endParaRPr>
          </a:p>
        </p:txBody>
      </p:sp>
      <p:pic>
        <p:nvPicPr>
          <p:cNvPr id="7" name="Рисунок 6" descr="ДЕВОЧКИ ДЛЯ ПОРТФОЛИО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80728" y="2195736"/>
            <a:ext cx="3343275" cy="3429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DSCF49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0968" y="3923928"/>
            <a:ext cx="2948947" cy="2211710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DSCF491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72816" y="5724128"/>
            <a:ext cx="3384376" cy="2538282"/>
          </a:xfrm>
          <a:prstGeom prst="round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7146" y="92359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0457" y="683568"/>
            <a:ext cx="52770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ОБРАЗОВАНИЕ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ОБРАЗОВАНИЕ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44824" y="2627784"/>
            <a:ext cx="3810000" cy="5715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52735" y="1259632"/>
            <a:ext cx="47525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КРЫМСКИЙ ГОСУДАРСТВЕННЫЙ ГУМАНИТАРНЫЙ ИНСТИТУТ   2002Г</a:t>
            </a: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ПОЛНОЕ ВЫСШЕЕ ОБРАЗОВАНИЕ ПО СПЕЦИАЛЬНОСТИ «НАЧАЛЬНОЕ ОБУЧЕНИМЕ. ДОШКОЛЬНОЕ ВОСПИТАНИЕ»</a:t>
            </a: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КВАЛИФИКАЦИЯ «УЧИТЕЛЬ НАЧАЛЬНЫХ КЛАССОВ, ВОСПИТАТЕЛЬ ДЕТЕЙ ДОШКОЛЬНОГО ВОЗРАСТА»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99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052513" y="2414977"/>
            <a:ext cx="469820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 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3813" y="755576"/>
            <a:ext cx="511037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 феврале 2015 г нашему дорогому и любимому саду  исполнилось 35 лет. В подготовке участвовали все!!!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5" name="Рисунок 4" descr="DSCF41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80728" y="2123728"/>
            <a:ext cx="1805330" cy="2407107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Рисунок 7" descr="DSCF42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3116" y="6429388"/>
            <a:ext cx="2500330" cy="1875248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Рисунок 8" descr="1239.JPG"/>
          <p:cNvPicPr>
            <a:picLocks noChangeAspect="1"/>
          </p:cNvPicPr>
          <p:nvPr/>
        </p:nvPicPr>
        <p:blipFill>
          <a:blip r:embed="rId4" cstate="screen"/>
          <a:srcRect b="-1391"/>
          <a:stretch>
            <a:fillRect/>
          </a:stretch>
        </p:blipFill>
        <p:spPr>
          <a:xfrm>
            <a:off x="3000372" y="2071670"/>
            <a:ext cx="2643182" cy="2505876"/>
          </a:xfrm>
          <a:prstGeom prst="roundRect">
            <a:avLst/>
          </a:prstGeom>
          <a:ln>
            <a:solidFill>
              <a:srgbClr val="045C04"/>
            </a:solidFill>
          </a:ln>
        </p:spPr>
      </p:pic>
      <p:pic>
        <p:nvPicPr>
          <p:cNvPr id="10" name="Рисунок 9" descr="124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00108" y="5072066"/>
            <a:ext cx="1928802" cy="1446602"/>
          </a:xfrm>
          <a:prstGeom prst="roundRect">
            <a:avLst/>
          </a:prstGeom>
          <a:ln>
            <a:solidFill>
              <a:srgbClr val="045C04"/>
            </a:solidFill>
          </a:ln>
        </p:spPr>
      </p:pic>
      <p:pic>
        <p:nvPicPr>
          <p:cNvPr id="11" name="Рисунок 10" descr="1248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000372" y="5072066"/>
            <a:ext cx="2428892" cy="1568664"/>
          </a:xfrm>
          <a:prstGeom prst="roundRect">
            <a:avLst/>
          </a:prstGeom>
          <a:ln>
            <a:solidFill>
              <a:srgbClr val="045C04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873813" y="4286248"/>
            <a:ext cx="46268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 Cond" pitchFamily="34" charset="0"/>
              </a:rPr>
              <a:t>Танец  «Отец и дочь»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298" y="4786314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Franklin Gothic Demi Cond" pitchFamily="34" charset="0"/>
              </a:rPr>
              <a:t>Не оставил равнодушным никого из присутствующих</a:t>
            </a:r>
            <a:endParaRPr lang="ru-RU" sz="1600" dirty="0">
              <a:solidFill>
                <a:srgbClr val="7030A0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3813" y="899592"/>
            <a:ext cx="50754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САМООБРАЗОВАНИЕ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3813" y="1619672"/>
            <a:ext cx="51103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2011 – 2012гг – «ПРАВОВОЕ ВОСПИТАНИЕ ДОШКОЛЬНИКОВ»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6713" y="4355976"/>
            <a:ext cx="50405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2013 – 2014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гг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–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«ФОРМИРОВАНИЕ ЭЛЕМЕНТАРНЫХ  МАТЕМАТИЧЕСКИХ ПРЕДСТАВЛЕНИЙ У ДОШКОЛЬНИКОВ ЧЕРЕЗ ДИДАКТИЧЕСКИЕ ИГРЫ»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6" name="Рисунок 5" descr="DSCF41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12976" y="6444208"/>
            <a:ext cx="2708920" cy="2031690"/>
          </a:xfrm>
          <a:prstGeom prst="ellipse">
            <a:avLst/>
          </a:prstGeom>
          <a:effectLst>
            <a:glow rad="228600">
              <a:srgbClr val="92D050">
                <a:alpha val="40000"/>
              </a:srgbClr>
            </a:glow>
          </a:effectLst>
        </p:spPr>
      </p:pic>
      <p:pic>
        <p:nvPicPr>
          <p:cNvPr id="7" name="Рисунок 6" descr="DSCF41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80728" y="5832140"/>
            <a:ext cx="2736304" cy="2052228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IMGP743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96952" y="2483768"/>
            <a:ext cx="2880320" cy="1755195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MGP741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08720" y="2483768"/>
            <a:ext cx="2788928" cy="1712788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696" y="971600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САМООБРАЗОВАНИЕ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3813" y="1763688"/>
            <a:ext cx="51103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2015 – 2016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гг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 pitchFamily="34" charset="0"/>
              </a:rPr>
              <a:t> – «ПРОЕКТНАЯ ДЕЯТЕЛЬНОСТЬ В ДОУ»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" name="Рисунок 3" descr="DSCF42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687118" y="3497458"/>
            <a:ext cx="5229200" cy="3921900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20150408_102651_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16732" y="3059832"/>
            <a:ext cx="2106542" cy="2808723"/>
          </a:xfrm>
          <a:prstGeom prst="round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4" name="Рисунок 3" descr="IMG_20150408_102656_1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16832" y="6012160"/>
            <a:ext cx="3214686" cy="2411015"/>
          </a:xfrm>
          <a:prstGeom prst="round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916832" y="5508104"/>
            <a:ext cx="3240360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Мои победители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IMG_20150408_102641_1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2736" y="953598"/>
            <a:ext cx="2460218" cy="1845164"/>
          </a:xfrm>
          <a:prstGeom prst="round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8" name="Рисунок 7" descr="IMG_20150408_102647_1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12976" y="1619672"/>
            <a:ext cx="2643182" cy="3429024"/>
          </a:xfrm>
          <a:prstGeom prst="roundRect">
            <a:avLst/>
          </a:prstGeom>
          <a:ln w="762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700400" y="755576"/>
            <a:ext cx="8258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  <a:cs typeface="Times New Roman" panose="02020603050405020304" pitchFamily="18" charset="0"/>
              </a:rPr>
              <a:t>Проектная деятельность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712" y="1331641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45C04"/>
                </a:solidFill>
                <a:latin typeface="Franklin Gothic Medium" pitchFamily="34" charset="0"/>
              </a:rPr>
              <a:t>Опытно-экспериментальный проект на тему «ОТКУДА БЕРУТСЯ МЫЛЬНЫЕ ПУЗЫРИ?»</a:t>
            </a:r>
          </a:p>
          <a:p>
            <a:r>
              <a:rPr lang="ru-RU" sz="2000" b="1" dirty="0" smtClean="0">
                <a:solidFill>
                  <a:srgbClr val="045C04"/>
                </a:solidFill>
                <a:latin typeface="Franklin Gothic Medium" pitchFamily="34" charset="0"/>
              </a:rPr>
              <a:t>                              2014г</a:t>
            </a:r>
          </a:p>
          <a:p>
            <a:endParaRPr lang="ru-RU" sz="2000" b="1" dirty="0">
              <a:solidFill>
                <a:srgbClr val="045C04"/>
              </a:solidFill>
              <a:latin typeface="Franklin Gothic Medium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8720" y="2339753"/>
            <a:ext cx="49685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Franklin Gothic Book" pitchFamily="34" charset="0"/>
                <a:cs typeface="Times New Roman" pitchFamily="18" charset="0"/>
              </a:rPr>
              <a:t>Цель: </a:t>
            </a:r>
            <a:r>
              <a:rPr lang="ru-RU" sz="1600" b="1" dirty="0" smtClean="0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Создание условий для исследовательской деятельности и развития познавательных и творческих способностей детей.</a:t>
            </a:r>
          </a:p>
          <a:p>
            <a:pPr algn="just" eaLnBrk="0" hangingPunct="0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Franklin Gothic Book" pitchFamily="34" charset="0"/>
                <a:cs typeface="Times New Roman" pitchFamily="18" charset="0"/>
              </a:rPr>
              <a:t>Задачи:</a:t>
            </a:r>
          </a:p>
          <a:p>
            <a:pPr algn="just" eaLnBrk="0" hangingPunct="0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Познакомиться с историей мыловарения в России и процессом изготовления.</a:t>
            </a:r>
          </a:p>
          <a:p>
            <a:pPr algn="just" eaLnBrk="0" hangingPunct="0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Познакомить с правилами изготовления мыльного раствора</a:t>
            </a:r>
          </a:p>
          <a:p>
            <a:pPr algn="just" eaLnBrk="0" hangingPunct="0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Franklin Gothic Book" pitchFamily="34" charset="0"/>
                <a:cs typeface="Times New Roman" pitchFamily="18" charset="0"/>
              </a:rPr>
              <a:t>Развитие логического мышления, умение делать выводы и заключения; познавательного интереса, творческих способностей.</a:t>
            </a:r>
            <a:endParaRPr lang="ru-RU" sz="1600" b="1" dirty="0">
              <a:solidFill>
                <a:schemeClr val="tx2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pic>
        <p:nvPicPr>
          <p:cNvPr id="9" name="Рисунок 8" descr="DSCF394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80728" y="5580112"/>
            <a:ext cx="2204864" cy="1653648"/>
          </a:xfrm>
          <a:prstGeom prst="round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0" name="Рисунок 9" descr="DSCF39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84984" y="5364088"/>
            <a:ext cx="2276872" cy="1707654"/>
          </a:xfrm>
          <a:prstGeom prst="round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1" name="Рисунок 10" descr="DSCF396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48880" y="6588224"/>
            <a:ext cx="2232248" cy="1674186"/>
          </a:xfrm>
          <a:prstGeom prst="roundRect">
            <a:avLst/>
          </a:prstGeom>
          <a:ln w="57150">
            <a:solidFill>
              <a:srgbClr val="FFC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2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24744" y="1763688"/>
            <a:ext cx="4536504" cy="3402378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196752" y="82758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Franklin Gothic Medium" pitchFamily="34" charset="0"/>
              </a:rPr>
              <a:t>2014 г – во второй младшей группе работала над проектом «БУДЬ ЗДОРОВ»  </a:t>
            </a:r>
            <a:endParaRPr lang="ru-RU" b="1" dirty="0">
              <a:solidFill>
                <a:srgbClr val="0070C0"/>
              </a:solidFill>
              <a:latin typeface="Franklin Gothic Medium" pitchFamily="34" charset="0"/>
            </a:endParaRPr>
          </a:p>
        </p:txBody>
      </p:sp>
      <p:pic>
        <p:nvPicPr>
          <p:cNvPr id="5" name="Рисунок 4" descr="IMG_20150408_102917_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80728" y="5436096"/>
            <a:ext cx="2864930" cy="2148698"/>
          </a:xfrm>
          <a:prstGeom prst="round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Рисунок 5" descr="IMG_20150408_102927_6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40968" y="6300192"/>
            <a:ext cx="2664296" cy="1998222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9578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728" y="971600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Franklin Gothic Medium" pitchFamily="34" charset="0"/>
              </a:rPr>
              <a:t>ДОМАШНИЕ ТВОРЧЕСКИЕ ЗАГОТОВКИ  ДЕТЕЙ С ПОМОЩЬЮ РОДИТЕЛЕЙ  «КАК Я УКРЕПЛЯЮ СВОЁ ЗДОРОВЬЕ» РАБОТА В РАМКАХ ПРОЕКТА «БУДЬ ЗДОРОВ»</a:t>
            </a:r>
            <a:endParaRPr lang="ru-RU" b="1" dirty="0">
              <a:solidFill>
                <a:srgbClr val="0070C0"/>
              </a:solidFill>
              <a:latin typeface="Franklin Gothic Medium" pitchFamily="34" charset="0"/>
            </a:endParaRPr>
          </a:p>
        </p:txBody>
      </p:sp>
      <p:pic>
        <p:nvPicPr>
          <p:cNvPr id="5" name="Рисунок 4" descr="photo_144944088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52736" y="5940152"/>
            <a:ext cx="3096344" cy="23222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144944107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0968" y="2123728"/>
            <a:ext cx="2862318" cy="381642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144944162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08720" y="2267744"/>
            <a:ext cx="2304256" cy="172819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365104" y="6444208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Выставка рисунков «Полезная еда»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Нашивка 9"/>
          <p:cNvSpPr/>
          <p:nvPr/>
        </p:nvSpPr>
        <p:spPr>
          <a:xfrm flipH="1">
            <a:off x="3933056" y="7020272"/>
            <a:ext cx="504056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712" y="514806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Есия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закаляется и ходит в баню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0048438">
            <a:off x="2660977" y="5537384"/>
            <a:ext cx="5757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36712" y="428396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Андрей подготовил плакат  «Как я укрепляю своё здоровье»</a:t>
            </a:r>
            <a:endParaRPr lang="ru-RU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0967421">
            <a:off x="1943973" y="3930295"/>
            <a:ext cx="484632" cy="42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3813" y="755576"/>
            <a:ext cx="511037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itchFamily="34" charset="0"/>
              </a:rPr>
              <a:t>ПРОЕКТНАЯ РАБОТА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itchFamily="34" charset="0"/>
              </a:rPr>
              <a:t>«СКАЗКИ ВСЕГДА С НАМИ»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Franklin Gothic Medium" pitchFamily="34" charset="0"/>
              </a:rPr>
              <a:t>2 младшая группа «СКАЗКА»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Franklin Gothic Medium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0728" y="21431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Franklin Gothic Medium" pitchFamily="34" charset="0"/>
              </a:rPr>
              <a:t>ЦЕЛЬ: </a:t>
            </a:r>
            <a:endParaRPr lang="ru-RU" b="1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8" y="207167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Franklin Gothic Demi Cond" pitchFamily="34" charset="0"/>
              </a:rPr>
              <a:t>Создать положительный эмоциональный настрой. Формировать у детей представления о русской народной сказке через различные виды деятельности</a:t>
            </a:r>
            <a:endParaRPr lang="ru-RU" sz="1200" dirty="0">
              <a:solidFill>
                <a:srgbClr val="7030A0"/>
              </a:solidFill>
              <a:latin typeface="Franklin Gothic Demi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70" y="2786050"/>
            <a:ext cx="127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Franklin Gothic Medium" pitchFamily="34" charset="0"/>
              </a:rPr>
              <a:t>ЗАДАЧИ: </a:t>
            </a:r>
            <a:endParaRPr lang="ru-RU" b="1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64" y="2714612"/>
            <a:ext cx="4071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7030A0"/>
                </a:solidFill>
                <a:latin typeface="Franklin Gothic Demi Cond" pitchFamily="34" charset="0"/>
              </a:rPr>
              <a:t> Закрепить знание содержания сказок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7030A0"/>
                </a:solidFill>
                <a:latin typeface="Franklin Gothic Demi Cond" pitchFamily="34" charset="0"/>
              </a:rPr>
              <a:t> сформировать желание быть похожим на положительных героев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7030A0"/>
                </a:solidFill>
                <a:latin typeface="Franklin Gothic Demi Cond" pitchFamily="34" charset="0"/>
              </a:rPr>
              <a:t> развивать умения передавать образ сказочного героя речью, движениями, жестами, мимикой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7030A0"/>
                </a:solidFill>
                <a:latin typeface="Franklin Gothic Demi Cond" pitchFamily="34" charset="0"/>
              </a:rPr>
              <a:t> воспитывать интерес к сказкам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7030A0"/>
                </a:solidFill>
                <a:latin typeface="Franklin Gothic Demi Cond" pitchFamily="34" charset="0"/>
              </a:rPr>
              <a:t> прививать правила безопасного поведения на примере сказок</a:t>
            </a:r>
          </a:p>
        </p:txBody>
      </p:sp>
      <p:pic>
        <p:nvPicPr>
          <p:cNvPr id="7" name="Рисунок 6" descr="img02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497917">
            <a:off x="2805877" y="4669371"/>
            <a:ext cx="2588164" cy="343213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8" name="Рисунок 7" descr="img03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0383049">
            <a:off x="1181594" y="5118059"/>
            <a:ext cx="1243021" cy="857256"/>
          </a:xfrm>
          <a:prstGeom prst="rect">
            <a:avLst/>
          </a:prstGeom>
          <a:ln w="5715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img03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405655">
            <a:off x="1071800" y="6318177"/>
            <a:ext cx="1643050" cy="1129092"/>
          </a:xfrm>
          <a:prstGeom prst="rect">
            <a:avLst/>
          </a:prstGeom>
          <a:ln w="38100">
            <a:solidFill>
              <a:srgbClr val="045C04"/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3813" y="683568"/>
            <a:ext cx="51103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«РЕПКА»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DSC032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596685" y="1931707"/>
            <a:ext cx="3072342" cy="2304256"/>
          </a:xfrm>
          <a:prstGeom prst="ellipse">
            <a:avLst/>
          </a:prstGeom>
          <a:ln w="76200">
            <a:solidFill>
              <a:srgbClr val="FFFF00"/>
            </a:solidFill>
          </a:ln>
        </p:spPr>
      </p:pic>
      <p:pic>
        <p:nvPicPr>
          <p:cNvPr id="3" name="Рисунок 2" descr="DSC0328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96952" y="1979712"/>
            <a:ext cx="2952328" cy="2214246"/>
          </a:xfrm>
          <a:prstGeom prst="ellipse">
            <a:avLst/>
          </a:prstGeom>
          <a:ln w="76200">
            <a:solidFill>
              <a:srgbClr val="FFFF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665407" y="4110335"/>
            <a:ext cx="3527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Franklin Gothic Medium" pitchFamily="34" charset="0"/>
              </a:rPr>
              <a:t>«ТЕРЕМОК»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7" name="Рисунок 6" descr="photo_144944097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96752" y="4860032"/>
            <a:ext cx="2448272" cy="3264363"/>
          </a:xfrm>
          <a:prstGeom prst="ellipse">
            <a:avLst/>
          </a:prstGeom>
          <a:ln w="57150">
            <a:solidFill>
              <a:srgbClr val="FFFF00"/>
            </a:solidFill>
          </a:ln>
        </p:spPr>
      </p:pic>
      <p:pic>
        <p:nvPicPr>
          <p:cNvPr id="8" name="Рисунок 7" descr="photo_144944102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40967" y="5508104"/>
            <a:ext cx="2880321" cy="2160240"/>
          </a:xfrm>
          <a:prstGeom prst="ellipse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8720" y="899592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itchFamily="34" charset="0"/>
              </a:rPr>
              <a:t>ПРОЕКТНАЯ РАБОТА «МОРСКИЕ ОБИТАТЕЛИ»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itchFamily="34" charset="0"/>
              </a:rPr>
              <a:t>2 младшая группа «СКАЗКА»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anklin Gothic Medium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8720" y="2267744"/>
            <a:ext cx="2934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Franklin Gothic Medium" pitchFamily="34" charset="0"/>
              </a:rPr>
              <a:t>ЦЕЛЬ: </a:t>
            </a:r>
            <a:endParaRPr lang="ru-RU" b="1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pic>
        <p:nvPicPr>
          <p:cNvPr id="4" name="Рисунок 3" descr="DSCF41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80728" y="5001512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41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24944" y="6228184"/>
            <a:ext cx="3140968" cy="235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80728" y="449999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ОРИГАМИ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    «Подводное царство»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9040" y="59401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«Стайка китов»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http://uploads.ru/i/i/9/f/i9fd0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68760" y="7020272"/>
            <a:ext cx="1428750" cy="13906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14488" y="2285984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Franklin Gothic Demi Cond" pitchFamily="34" charset="0"/>
              </a:rPr>
              <a:t>Создание условий для воспитания экологической культуры и развития познавательных и творческих способностей детей</a:t>
            </a:r>
            <a:endParaRPr lang="ru-RU" dirty="0">
              <a:solidFill>
                <a:srgbClr val="7030A0"/>
              </a:solidFill>
              <a:latin typeface="Franklin Gothic Demi Cond" pitchFamily="34" charset="0"/>
            </a:endParaRPr>
          </a:p>
        </p:txBody>
      </p:sp>
      <p:pic>
        <p:nvPicPr>
          <p:cNvPr id="10" name="Рисунок 9" descr="img02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929066" y="3643306"/>
            <a:ext cx="1428760" cy="1724366"/>
          </a:xfrm>
          <a:prstGeom prst="round2DiagRect">
            <a:avLst/>
          </a:prstGeom>
          <a:ln>
            <a:solidFill>
              <a:srgbClr val="045C04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64704" y="467544"/>
            <a:ext cx="52565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  <a:cs typeface="Times New Roman" panose="02020603050405020304" pitchFamily="18" charset="0"/>
              </a:rPr>
              <a:t>Курсы повышения      квалификации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img0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40768" y="2267744"/>
            <a:ext cx="4248472" cy="600308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67480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8720" y="899592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itchFamily="34" charset="0"/>
              </a:rPr>
              <a:t>ПРОЕКТНАЯ РАБОТА «МОЯ СЕМЬЯ»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itchFamily="34" charset="0"/>
              </a:rPr>
              <a:t>средняя группа «СКАЗКА»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anklin Gothic Medium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6713" y="1691680"/>
            <a:ext cx="2977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Franklin Gothic Medium" pitchFamily="34" charset="0"/>
              </a:rPr>
              <a:t>ЦЕЛЬ:</a:t>
            </a:r>
            <a:endParaRPr lang="ru-RU" dirty="0"/>
          </a:p>
        </p:txBody>
      </p:sp>
      <p:pic>
        <p:nvPicPr>
          <p:cNvPr id="4" name="Рисунок 3" descr="DSCF49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24944" y="6156176"/>
            <a:ext cx="2708920" cy="203169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36712" y="6228184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Творческое  задание  по проекту  «Как я с семьёй провожу выходные дни»</a:t>
            </a:r>
            <a:endParaRPr lang="ru-RU" sz="2400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0422831">
            <a:off x="2060848" y="7596336"/>
            <a:ext cx="864096" cy="484632"/>
          </a:xfrm>
          <a:prstGeom prst="rightArrow">
            <a:avLst>
              <a:gd name="adj1" fmla="val 6489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43050" y="171448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Franklin Gothic Demi Cond" pitchFamily="34" charset="0"/>
              </a:rPr>
              <a:t>Формировать у детей понятие «семья»</a:t>
            </a:r>
            <a:endParaRPr lang="ru-RU" dirty="0">
              <a:solidFill>
                <a:srgbClr val="7030A0"/>
              </a:solidFill>
              <a:latin typeface="Franklin Gothic Demi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32" y="214310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Franklin Gothic Demi Cond" pitchFamily="34" charset="0"/>
              </a:rPr>
              <a:t>ЗАДАЧИ:</a:t>
            </a:r>
            <a:endParaRPr lang="ru-RU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26" y="2214546"/>
            <a:ext cx="4000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7030A0"/>
                </a:solidFill>
                <a:latin typeface="Franklin Gothic Demi Cond" pitchFamily="34" charset="0"/>
              </a:rPr>
              <a:t>Формировать у детей представления о семье, профессии родителей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7030A0"/>
                </a:solidFill>
                <a:latin typeface="Franklin Gothic Demi Cond" pitchFamily="34" charset="0"/>
              </a:rPr>
              <a:t> воспитывать у детей любовь и уважение к членам семьи, учить проявлять заботу о родных людях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7030A0"/>
                </a:solidFill>
                <a:latin typeface="Franklin Gothic Demi Cond" pitchFamily="34" charset="0"/>
              </a:rPr>
              <a:t> совершенствовать стиль партнёрских отношений. Развивать коммуникативные навыки детей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7030A0"/>
                </a:solidFill>
                <a:latin typeface="Franklin Gothic Demi Cond" pitchFamily="34" charset="0"/>
              </a:rPr>
              <a:t> обогащать детско – родительские отношения опытом совместной творческой деятельности</a:t>
            </a:r>
            <a:endParaRPr lang="ru-RU" sz="1400" dirty="0">
              <a:solidFill>
                <a:srgbClr val="7030A0"/>
              </a:solidFill>
              <a:latin typeface="Franklin Gothic Demi Cond" pitchFamily="34" charset="0"/>
            </a:endParaRPr>
          </a:p>
        </p:txBody>
      </p:sp>
      <p:pic>
        <p:nvPicPr>
          <p:cNvPr id="11" name="Рисунок 10" descr="img02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00240" y="4071934"/>
            <a:ext cx="1571636" cy="2070321"/>
          </a:xfrm>
          <a:prstGeom prst="round2Diag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6752" y="89959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             Аппликация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«ПОРТРЕТ МОЕЙ  МАМОЧКИ»</a:t>
            </a:r>
            <a:endParaRPr lang="ru-RU" sz="2400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DSCF489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52736" y="1763688"/>
            <a:ext cx="2972949" cy="222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489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28800" y="3707904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F488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08921" y="586814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abload.de/img/nisanboard_gl157jd0y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61048" y="2123728"/>
            <a:ext cx="1945545" cy="1473722"/>
          </a:xfrm>
          <a:prstGeom prst="rect">
            <a:avLst/>
          </a:prstGeom>
          <a:noFill/>
        </p:spPr>
      </p:pic>
      <p:sp>
        <p:nvSpPr>
          <p:cNvPr id="7172" name="AutoShape 4" descr="https://ucare.timepad.ru/684c5463-860b-4deb-904d-4d3b0a0e9994/poster_event_16250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ucare.timepad.ru/684c5463-860b-4deb-904d-4d3b0a0e9994/poster_event_16250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://4.bp.blogspot.com/-z9VfxAOHXyI/VCmg-d22JQI/AAAAAAAAAIY/3Yeqt4zgDAk/s1600/64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80728" y="6516216"/>
            <a:ext cx="1656184" cy="1319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43589" y="755576"/>
            <a:ext cx="81451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Педагогическая  деятельность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4704" y="1259632"/>
            <a:ext cx="53623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«СПОРТ  И  МЫ»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Рисунок 7" descr="DSCF506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80728" y="2123728"/>
            <a:ext cx="237626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F508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996952" y="2987824"/>
            <a:ext cx="2952328" cy="196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hoto_144648024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36712" y="4427984"/>
            <a:ext cx="3200525" cy="195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F509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420888" y="6228184"/>
            <a:ext cx="3456384" cy="209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://www.beliekamni.ru/assets/images/osen/0(1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21088" y="5004048"/>
            <a:ext cx="1491928" cy="114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athletics-africa.com/a/sites/default/files/field/image/ioc-logo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80728" y="6804248"/>
            <a:ext cx="1320191" cy="750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56691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718" y="147565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Franklin Gothic Medium" pitchFamily="34" charset="0"/>
                <a:cs typeface="Times New Roman" panose="02020603050405020304" pitchFamily="18" charset="0"/>
              </a:rPr>
              <a:t>«БЕЗОПАСНОСТЬ ДЕТЕЙ  НА УЛИЦАХ ГОРОДА»</a:t>
            </a:r>
            <a:endParaRPr lang="ru-RU" sz="2000" b="1" dirty="0">
              <a:solidFill>
                <a:srgbClr val="FF0000"/>
              </a:solidFill>
              <a:latin typeface="Franklin Gothic Medium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8720" y="899592"/>
            <a:ext cx="4968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Педагогическая  деятельность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DSCF513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52736" y="2195736"/>
            <a:ext cx="2804931" cy="210369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49080" y="262778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Franklin Gothic Demi Cond" pitchFamily="34" charset="0"/>
              </a:rPr>
              <a:t>Создание макета  МК ДОУ «ЯСЛИ-САД№27»</a:t>
            </a:r>
            <a:endParaRPr lang="ru-RU" b="1" dirty="0">
              <a:solidFill>
                <a:srgbClr val="7030A0"/>
              </a:solidFill>
              <a:latin typeface="Franklin Gothic Demi Cond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3789040" y="2915816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DSCF398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29000" y="3635896"/>
            <a:ext cx="2420888" cy="181566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80728" y="435597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Franklin Gothic Demi Cond" pitchFamily="34" charset="0"/>
              </a:rPr>
              <a:t>ИЗГОТОВЛЕНИЕ СВЕТОФОРЧИКОВ</a:t>
            </a:r>
            <a:endParaRPr lang="ru-RU" b="1" dirty="0">
              <a:solidFill>
                <a:srgbClr val="7030A0"/>
              </a:solidFill>
              <a:latin typeface="Franklin Gothic Demi Cond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708920" y="4355976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DSCF399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4744" y="5004048"/>
            <a:ext cx="1484784" cy="197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908720" y="702027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Franklin Gothic Demi Cond" pitchFamily="34" charset="0"/>
              </a:rPr>
              <a:t>ПРОВЕДЕНИЕ НОД, МЕРОПРИЯТИЙ И ИГР ПО ТЕМЕ</a:t>
            </a:r>
            <a:endParaRPr lang="ru-RU" b="1" dirty="0">
              <a:solidFill>
                <a:srgbClr val="7030A0"/>
              </a:solidFill>
              <a:latin typeface="Franklin Gothic Demi Cond" pitchFamily="34" charset="0"/>
            </a:endParaRPr>
          </a:p>
        </p:txBody>
      </p:sp>
      <p:pic>
        <p:nvPicPr>
          <p:cNvPr id="13" name="Рисунок 12" descr="DSCF400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36912" y="5004048"/>
            <a:ext cx="1920213" cy="144016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F400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365104" y="5580112"/>
            <a:ext cx="1512168" cy="201622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SCF401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492896" y="6588224"/>
            <a:ext cx="2036845" cy="152763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44770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6752" y="899592"/>
            <a:ext cx="45365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  <a:cs typeface="Times New Roman" panose="02020603050405020304" pitchFamily="18" charset="0"/>
              </a:rPr>
              <a:t>ПРОДУКТИВНАЯ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  <a:cs typeface="Times New Roman" panose="02020603050405020304" pitchFamily="18" charset="0"/>
              </a:rPr>
              <a:t>ДЕЯТЕЛЬНОСТЬ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3074" name="Picture 2" descr="http://i99.beon.ru/i022.radikal.ru/0802/9b/5e54948913bc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08959" y="939313"/>
            <a:ext cx="1591034" cy="935528"/>
          </a:xfrm>
          <a:prstGeom prst="rect">
            <a:avLst/>
          </a:prstGeom>
          <a:noFill/>
        </p:spPr>
      </p:pic>
      <p:pic>
        <p:nvPicPr>
          <p:cNvPr id="5" name="Рисунок 4" descr="photo_144944124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268760" y="2267744"/>
            <a:ext cx="2688299" cy="187220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144944116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212976" y="3923928"/>
            <a:ext cx="2592288" cy="230425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144944111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052736" y="5220072"/>
            <a:ext cx="2376264" cy="266429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mypresentation.ru/documents/e1a027635557fd3a0e1a7c74f9650639/img1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21088" y="2339752"/>
            <a:ext cx="1347246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img.searchmasterclass.net/uploads/posts/2013-06-15/image_58330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340768" y="4205262"/>
            <a:ext cx="1224136" cy="85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http://img.searchmasterclass.net/uploads/posts/2013-06-11/image_564459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73016" y="6300192"/>
            <a:ext cx="1938455" cy="1863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00331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27584"/>
            <a:ext cx="69806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Творческие работы </a:t>
            </a:r>
          </a:p>
          <a:p>
            <a:pPr algn="ctr"/>
            <a:r>
              <a:rPr lang="ru-RU" sz="48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детей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photo_144915989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80728" y="2195736"/>
            <a:ext cx="2232248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арт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357562" y="2500298"/>
            <a:ext cx="2376264" cy="227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F494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000108" y="6500826"/>
            <a:ext cx="4749174" cy="176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029.jpg"/>
          <p:cNvPicPr>
            <a:picLocks noChangeAspect="1"/>
          </p:cNvPicPr>
          <p:nvPr/>
        </p:nvPicPr>
        <p:blipFill>
          <a:blip r:embed="rId5" cstate="screen"/>
          <a:srcRect b="-44"/>
          <a:stretch>
            <a:fillRect/>
          </a:stretch>
        </p:blipFill>
        <p:spPr>
          <a:xfrm>
            <a:off x="1071546" y="4143372"/>
            <a:ext cx="2571768" cy="1920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F4255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143248" y="4857752"/>
            <a:ext cx="2500330" cy="163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0728" y="971600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Активно принимаю участие в жизни детского сада, выступаю в роли сказочных персонажей  на праздниках и развлечениях 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photo_144944777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356992" y="4572000"/>
            <a:ext cx="2699228" cy="374597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.jpe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64704" y="2699792"/>
            <a:ext cx="2880320" cy="396044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3016" y="3995936"/>
            <a:ext cx="25922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 Cond" pitchFamily="34" charset="0"/>
              </a:rPr>
              <a:t>СНЕГУРОЧКА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3501008" y="4067944"/>
            <a:ext cx="2880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4663" y="6588224"/>
            <a:ext cx="34563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 Cond" pitchFamily="34" charset="0"/>
              </a:rPr>
              <a:t>СНЕЖНАЯ КОРОЛЕВА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1026" name="Picture 2" descr="http://www.kinomania.ru/images/frames/37576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32856" y="6948264"/>
            <a:ext cx="1152128" cy="155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chastnik.ru/upload/iblock/6ff/6ff0f65246c16cdc281f46b938175cd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33056" y="2771800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-ЛЕТО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52736" y="971600"/>
            <a:ext cx="2715307" cy="302433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35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636912" y="4644008"/>
            <a:ext cx="3096344" cy="322768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45024" y="1619672"/>
            <a:ext cx="233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 Cond" pitchFamily="34" charset="0"/>
              </a:rPr>
              <a:t>ЛЕТО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flipH="1">
            <a:off x="3861048" y="1691680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8681" y="4211960"/>
            <a:ext cx="28803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Demi Cond" pitchFamily="34" charset="0"/>
              </a:rPr>
              <a:t>МАЛЬВИНА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642463">
            <a:off x="1613430" y="47698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crosti.ru/patterns/00/01/a4/8cf3730742/%2525D0%252594%2525D0%2525B5%2525D0%2525B2%2525D1%252583%2525D1%252588%2525D0%2525BA%2525D0%2525B0-%2525D0%2525BB%2525D0%2525B5%2525D1%252582%2525D0%2525BE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33055" y="2483768"/>
            <a:ext cx="1498539" cy="1245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www.stendall.com/images/big/__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24744" y="5580112"/>
            <a:ext cx="1368152" cy="2109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3813" y="899592"/>
            <a:ext cx="51103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ВЕБИНАРЫ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img00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24744" y="1691680"/>
            <a:ext cx="4392488" cy="310896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Рисунок 3" descr="img00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24744" y="4973646"/>
            <a:ext cx="4502750" cy="320195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910828" y="977900"/>
            <a:ext cx="50899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3" name="Рисунок 2" descr="img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80728" y="899592"/>
            <a:ext cx="2880320" cy="4069891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4" name="Рисунок 3" descr="img0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96952" y="3779912"/>
            <a:ext cx="2802860" cy="396044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1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52736" y="1043608"/>
            <a:ext cx="4707523" cy="334757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Рисунок 4" descr="img01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11804" y="4572000"/>
            <a:ext cx="4844930" cy="338437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80728" y="971600"/>
            <a:ext cx="4860538" cy="345638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Рисунок 4" descr="img01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52736" y="4788024"/>
            <a:ext cx="4725144" cy="33007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52736" y="899591"/>
            <a:ext cx="2736303" cy="386639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5" name="Рисунок 4" descr="img01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24744" y="4932040"/>
            <a:ext cx="4653136" cy="3250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2294</TotalTime>
  <Words>1089</Words>
  <Application>Microsoft Office PowerPoint</Application>
  <PresentationFormat>Экран (4:3)</PresentationFormat>
  <Paragraphs>173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                 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256</cp:revision>
  <dcterms:created xsi:type="dcterms:W3CDTF">2011-07-28T08:26:20Z</dcterms:created>
  <dcterms:modified xsi:type="dcterms:W3CDTF">2015-12-17T12:37:43Z</dcterms:modified>
</cp:coreProperties>
</file>